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898" r:id="rId2"/>
  </p:sldMasterIdLst>
  <p:sldIdLst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033C10-13A4-E452-D422-E091EACBC9F5}" v="1" dt="2020-10-05T13:28:05.816"/>
    <p1510:client id="{8DC60E59-2E4D-BC4A-A31F-7B82E19E83C5}" v="6" dt="2020-10-05T14:57:46.6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53" y="1484540"/>
            <a:ext cx="11328400" cy="13684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53" y="3068666"/>
            <a:ext cx="11328400" cy="3097212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105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31853" y="6245226"/>
            <a:ext cx="11328400" cy="4762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831" tIns="45417" rIns="90831" bIns="45417" numCol="1" anchor="ctr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defTabSz="908293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4111" name="Picture 15" descr="DarkPurple102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"/>
            <a:ext cx="12192000" cy="1295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651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0646C90-35F1-42D0-92EE-289D67F7629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503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83" y="1709778"/>
            <a:ext cx="10515600" cy="2852738"/>
          </a:xfrm>
        </p:spPr>
        <p:txBody>
          <a:bodyPr anchor="b"/>
          <a:lstStyle>
            <a:lvl1pPr>
              <a:defRPr sz="59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83" y="4589740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4158" indent="0">
              <a:buNone/>
              <a:defRPr sz="2000"/>
            </a:lvl2pPr>
            <a:lvl3pPr marL="908293" indent="0">
              <a:buNone/>
              <a:defRPr sz="1800"/>
            </a:lvl3pPr>
            <a:lvl4pPr marL="1362439" indent="0">
              <a:buNone/>
              <a:defRPr sz="1600"/>
            </a:lvl4pPr>
            <a:lvl5pPr marL="1816588" indent="0">
              <a:buNone/>
              <a:defRPr sz="1600"/>
            </a:lvl5pPr>
            <a:lvl6pPr marL="2270744" indent="0">
              <a:buNone/>
              <a:defRPr sz="1600"/>
            </a:lvl6pPr>
            <a:lvl7pPr marL="2724891" indent="0">
              <a:buNone/>
              <a:defRPr sz="1600"/>
            </a:lvl7pPr>
            <a:lvl8pPr marL="3179025" indent="0">
              <a:buNone/>
              <a:defRPr sz="1600"/>
            </a:lvl8pPr>
            <a:lvl9pPr marL="363318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8F72A3A-275C-437F-A62D-DCD4A48257D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9902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0296" y="2708543"/>
            <a:ext cx="5558365" cy="345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1860" y="2708543"/>
            <a:ext cx="5558365" cy="345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F6DB7E6-BE69-4185-BDB7-273D6D9F14A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1176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61" y="365130"/>
            <a:ext cx="10515600" cy="13255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59" y="1681211"/>
            <a:ext cx="5158316" cy="823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158" indent="0">
              <a:buNone/>
              <a:defRPr sz="2000" b="1"/>
            </a:lvl2pPr>
            <a:lvl3pPr marL="908293" indent="0">
              <a:buNone/>
              <a:defRPr sz="1800" b="1"/>
            </a:lvl3pPr>
            <a:lvl4pPr marL="1362439" indent="0">
              <a:buNone/>
              <a:defRPr sz="1600" b="1"/>
            </a:lvl4pPr>
            <a:lvl5pPr marL="1816588" indent="0">
              <a:buNone/>
              <a:defRPr sz="1600" b="1"/>
            </a:lvl5pPr>
            <a:lvl6pPr marL="2270744" indent="0">
              <a:buNone/>
              <a:defRPr sz="1600" b="1"/>
            </a:lvl6pPr>
            <a:lvl7pPr marL="2724891" indent="0">
              <a:buNone/>
              <a:defRPr sz="1600" b="1"/>
            </a:lvl7pPr>
            <a:lvl8pPr marL="3179025" indent="0">
              <a:buNone/>
              <a:defRPr sz="1600" b="1"/>
            </a:lvl8pPr>
            <a:lvl9pPr marL="363318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59" y="2505265"/>
            <a:ext cx="5158316" cy="3684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24" y="1681211"/>
            <a:ext cx="5183717" cy="823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158" indent="0">
              <a:buNone/>
              <a:defRPr sz="2000" b="1"/>
            </a:lvl2pPr>
            <a:lvl3pPr marL="908293" indent="0">
              <a:buNone/>
              <a:defRPr sz="1800" b="1"/>
            </a:lvl3pPr>
            <a:lvl4pPr marL="1362439" indent="0">
              <a:buNone/>
              <a:defRPr sz="1600" b="1"/>
            </a:lvl4pPr>
            <a:lvl5pPr marL="1816588" indent="0">
              <a:buNone/>
              <a:defRPr sz="1600" b="1"/>
            </a:lvl5pPr>
            <a:lvl6pPr marL="2270744" indent="0">
              <a:buNone/>
              <a:defRPr sz="1600" b="1"/>
            </a:lvl6pPr>
            <a:lvl7pPr marL="2724891" indent="0">
              <a:buNone/>
              <a:defRPr sz="1600" b="1"/>
            </a:lvl7pPr>
            <a:lvl8pPr marL="3179025" indent="0">
              <a:buNone/>
              <a:defRPr sz="1600" b="1"/>
            </a:lvl8pPr>
            <a:lvl9pPr marL="363318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24" y="2505265"/>
            <a:ext cx="5183717" cy="3684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F232D03-8CF9-45A1-B09C-4B7A46F665C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989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EF6B21D-F13B-4F69-BF7C-78105802300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487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3582523-36F1-419F-852C-411ABB043E7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1583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96" y="457381"/>
            <a:ext cx="3932765" cy="160019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41" y="987466"/>
            <a:ext cx="6172200" cy="487362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96" y="2057403"/>
            <a:ext cx="393276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4158" indent="0">
              <a:buNone/>
              <a:defRPr sz="1400"/>
            </a:lvl2pPr>
            <a:lvl3pPr marL="908293" indent="0">
              <a:buNone/>
              <a:defRPr sz="1200"/>
            </a:lvl3pPr>
            <a:lvl4pPr marL="1362439" indent="0">
              <a:buNone/>
              <a:defRPr sz="1000"/>
            </a:lvl4pPr>
            <a:lvl5pPr marL="1816588" indent="0">
              <a:buNone/>
              <a:defRPr sz="1000"/>
            </a:lvl5pPr>
            <a:lvl6pPr marL="2270744" indent="0">
              <a:buNone/>
              <a:defRPr sz="1000"/>
            </a:lvl6pPr>
            <a:lvl7pPr marL="2724891" indent="0">
              <a:buNone/>
              <a:defRPr sz="1000"/>
            </a:lvl7pPr>
            <a:lvl8pPr marL="3179025" indent="0">
              <a:buNone/>
              <a:defRPr sz="1000"/>
            </a:lvl8pPr>
            <a:lvl9pPr marL="363318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8852E14-DE4D-48F0-B25E-9739953F7BF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764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96" y="457381"/>
            <a:ext cx="3932765" cy="160019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41" y="987466"/>
            <a:ext cx="6172200" cy="4873626"/>
          </a:xfrm>
        </p:spPr>
        <p:txBody>
          <a:bodyPr/>
          <a:lstStyle>
            <a:lvl1pPr marL="0" indent="0">
              <a:buNone/>
              <a:defRPr sz="3200"/>
            </a:lvl1pPr>
            <a:lvl2pPr marL="454158" indent="0">
              <a:buNone/>
              <a:defRPr sz="2800"/>
            </a:lvl2pPr>
            <a:lvl3pPr marL="908293" indent="0">
              <a:buNone/>
              <a:defRPr sz="2400"/>
            </a:lvl3pPr>
            <a:lvl4pPr marL="1362439" indent="0">
              <a:buNone/>
              <a:defRPr sz="2000"/>
            </a:lvl4pPr>
            <a:lvl5pPr marL="1816588" indent="0">
              <a:buNone/>
              <a:defRPr sz="2000"/>
            </a:lvl5pPr>
            <a:lvl6pPr marL="2270744" indent="0">
              <a:buNone/>
              <a:defRPr sz="2000"/>
            </a:lvl6pPr>
            <a:lvl7pPr marL="2724891" indent="0">
              <a:buNone/>
              <a:defRPr sz="2000"/>
            </a:lvl7pPr>
            <a:lvl8pPr marL="3179025" indent="0">
              <a:buNone/>
              <a:defRPr sz="2000"/>
            </a:lvl8pPr>
            <a:lvl9pPr marL="363318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96" y="2057403"/>
            <a:ext cx="393276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4158" indent="0">
              <a:buNone/>
              <a:defRPr sz="1400"/>
            </a:lvl2pPr>
            <a:lvl3pPr marL="908293" indent="0">
              <a:buNone/>
              <a:defRPr sz="1200"/>
            </a:lvl3pPr>
            <a:lvl4pPr marL="1362439" indent="0">
              <a:buNone/>
              <a:defRPr sz="1000"/>
            </a:lvl4pPr>
            <a:lvl5pPr marL="1816588" indent="0">
              <a:buNone/>
              <a:defRPr sz="1000"/>
            </a:lvl5pPr>
            <a:lvl6pPr marL="2270744" indent="0">
              <a:buNone/>
              <a:defRPr sz="1000"/>
            </a:lvl6pPr>
            <a:lvl7pPr marL="2724891" indent="0">
              <a:buNone/>
              <a:defRPr sz="1000"/>
            </a:lvl7pPr>
            <a:lvl8pPr marL="3179025" indent="0">
              <a:buNone/>
              <a:defRPr sz="1000"/>
            </a:lvl8pPr>
            <a:lvl9pPr marL="363318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A91A9D9-C7DE-4E7C-9D83-D95F3384A22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0664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5F83ED3-C7E9-4B8A-9B2B-17173D0546F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8310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30441" y="908071"/>
            <a:ext cx="2829983" cy="5257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0291" y="908071"/>
            <a:ext cx="8286752" cy="5257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35FB5EA-CE9B-4A9B-ADE4-A24AFEF9927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575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0272" y="908290"/>
            <a:ext cx="11319933" cy="1296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831" tIns="45417" rIns="90831" bIns="454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0272" y="2708543"/>
            <a:ext cx="11319933" cy="345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831" tIns="45417" rIns="90831" bIns="454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16329" y="6337300"/>
            <a:ext cx="1344081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831" tIns="45417" rIns="90831" bIns="45417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08293" fontAlgn="base">
              <a:spcBef>
                <a:spcPct val="0"/>
              </a:spcBef>
              <a:spcAft>
                <a:spcPct val="0"/>
              </a:spcAft>
            </a:pPr>
            <a:fld id="{CA6FF415-958A-42C9-B8D0-90C4AA57D3FF}" type="slidenum">
              <a:rPr lang="en-US" smtClean="0">
                <a:solidFill>
                  <a:srgbClr val="000000"/>
                </a:solidFill>
                <a:latin typeface="Arial" panose="020B0604020202020204" pitchFamily="34" charset="0"/>
              </a:rPr>
              <a:pPr defTabSz="90829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3087" name="Picture 15" descr="DarkPurple9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514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62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anose="020B0604020202020204" pitchFamily="34" charset="0"/>
        </a:defRPr>
      </a:lvl5pPr>
      <a:lvl6pPr marL="454158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anose="020B0604020202020204" pitchFamily="34" charset="0"/>
        </a:defRPr>
      </a:lvl6pPr>
      <a:lvl7pPr marL="908293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anose="020B0604020202020204" pitchFamily="34" charset="0"/>
        </a:defRPr>
      </a:lvl7pPr>
      <a:lvl8pPr marL="1362439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anose="020B0604020202020204" pitchFamily="34" charset="0"/>
        </a:defRPr>
      </a:lvl8pPr>
      <a:lvl9pPr marL="1816588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0619" indent="-340619" algn="l" rtl="0" fontAlgn="base">
        <a:spcBef>
          <a:spcPct val="20000"/>
        </a:spcBef>
        <a:spcAft>
          <a:spcPct val="0"/>
        </a:spcAft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37996" indent="-283856" algn="l" rtl="0" fontAlgn="base">
        <a:spcBef>
          <a:spcPct val="20000"/>
        </a:spcBef>
        <a:spcAft>
          <a:spcPct val="0"/>
        </a:spcAft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5366" indent="-227075" algn="l" rtl="0" fontAlgn="base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89501" indent="-227075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43673" indent="-227075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97816" indent="-227075" algn="l" defTabSz="908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51960" indent="-227075" algn="l" defTabSz="908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06109" indent="-227075" algn="l" defTabSz="908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60257" indent="-227075" algn="l" defTabSz="908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08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4158" algn="l" defTabSz="908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8293" algn="l" defTabSz="908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2439" algn="l" defTabSz="908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6588" algn="l" defTabSz="908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0744" algn="l" defTabSz="908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4891" algn="l" defTabSz="908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79025" algn="l" defTabSz="908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3180" algn="l" defTabSz="908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5DD01AAB-7C7A-4221-8E48-2A005160B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781" y="4183932"/>
            <a:ext cx="3627763" cy="1983872"/>
          </a:xfrm>
          <a:prstGeom prst="rect">
            <a:avLst/>
          </a:prstGeom>
        </p:spPr>
      </p:pic>
      <p:pic>
        <p:nvPicPr>
          <p:cNvPr id="6" name="Picture 6" descr="A picture containing photo, food&#10;&#10;Description automatically generated">
            <a:extLst>
              <a:ext uri="{FF2B5EF4-FFF2-40B4-BE49-F238E27FC236}">
                <a16:creationId xmlns:a16="http://schemas.microsoft.com/office/drawing/2014/main" id="{9672D384-D216-446D-A987-8E2CEC352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375" y="1041604"/>
            <a:ext cx="2392484" cy="2387396"/>
          </a:xfrm>
          <a:prstGeom prst="rect">
            <a:avLst/>
          </a:prstGeom>
        </p:spPr>
      </p:pic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AD3CFA45-0A9F-44F3-B900-6B0E30C8B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9090" y="1008674"/>
            <a:ext cx="2856357" cy="24982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27213D-DB6F-461E-9741-B42AE13D545E}"/>
              </a:ext>
            </a:extLst>
          </p:cNvPr>
          <p:cNvSpPr txBox="1"/>
          <p:nvPr/>
        </p:nvSpPr>
        <p:spPr>
          <a:xfrm>
            <a:off x="4833334" y="3429829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Benchmark of urban morphogenesis models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434DB0-55BD-4E5E-984E-047B284A4B47}"/>
              </a:ext>
            </a:extLst>
          </p:cNvPr>
          <p:cNvSpPr txBox="1"/>
          <p:nvPr/>
        </p:nvSpPr>
        <p:spPr>
          <a:xfrm>
            <a:off x="8078377" y="3429000"/>
            <a:ext cx="42038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Agent-based models for sustainability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68C963AC-1CFE-F549-9EF4-341578388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1105"/>
            <a:ext cx="7987540" cy="613115"/>
          </a:xfrm>
        </p:spPr>
        <p:txBody>
          <a:bodyPr/>
          <a:lstStyle/>
          <a:p>
            <a:r>
              <a:rPr lang="en-US" dirty="0"/>
              <a:t>Evolutionary approach to systems of cities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B85220-B172-0244-9B89-46A63FB5837D}"/>
              </a:ext>
            </a:extLst>
          </p:cNvPr>
          <p:cNvSpPr txBox="1"/>
          <p:nvPr/>
        </p:nvSpPr>
        <p:spPr>
          <a:xfrm>
            <a:off x="8045215" y="3854429"/>
            <a:ext cx="39441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err="1"/>
              <a:t>Raimbault</a:t>
            </a:r>
            <a:r>
              <a:rPr lang="en-GB" sz="1000" dirty="0"/>
              <a:t> </a:t>
            </a:r>
            <a:r>
              <a:rPr lang="en-GB" sz="1000" i="1" dirty="0"/>
              <a:t>et al.</a:t>
            </a:r>
            <a:r>
              <a:rPr lang="en-GB" sz="1000" dirty="0"/>
              <a:t> (2020). A spatial agent based model for simulating and optimizing networked eco-industrial systems. </a:t>
            </a:r>
            <a:r>
              <a:rPr lang="en-GB" sz="1000" i="1" dirty="0"/>
              <a:t>Resources, Conservation and Recycling</a:t>
            </a:r>
            <a:r>
              <a:rPr lang="en-GB" sz="1000" dirty="0"/>
              <a:t>, </a:t>
            </a:r>
            <a:r>
              <a:rPr lang="en-GB" sz="1000" i="1" dirty="0"/>
              <a:t>155</a:t>
            </a:r>
            <a:r>
              <a:rPr lang="en-GB" sz="1000" dirty="0"/>
              <a:t>, 104538.</a:t>
            </a:r>
            <a:endParaRPr lang="en-US" sz="10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04B01A1-DBDD-DD44-BC1F-7B1F9BC653E0}"/>
              </a:ext>
            </a:extLst>
          </p:cNvPr>
          <p:cNvSpPr/>
          <p:nvPr/>
        </p:nvSpPr>
        <p:spPr>
          <a:xfrm>
            <a:off x="8045215" y="974912"/>
            <a:ext cx="4070039" cy="35439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8848AA-94CE-D84D-A0EA-D3ECE6F3A3B5}"/>
              </a:ext>
            </a:extLst>
          </p:cNvPr>
          <p:cNvSpPr txBox="1"/>
          <p:nvPr/>
        </p:nvSpPr>
        <p:spPr>
          <a:xfrm>
            <a:off x="4792592" y="3964860"/>
            <a:ext cx="28659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err="1"/>
              <a:t>Raimbault</a:t>
            </a:r>
            <a:r>
              <a:rPr lang="en-GB" sz="1000" dirty="0"/>
              <a:t>, J. (2020). A comparison of simple models for urban morphogenesis. </a:t>
            </a:r>
            <a:r>
              <a:rPr lang="en-GB" sz="1000" i="1" dirty="0" err="1"/>
              <a:t>arXiv</a:t>
            </a:r>
            <a:r>
              <a:rPr lang="en-GB" sz="1000" i="1" dirty="0"/>
              <a:t> preprint arXiv:2008.13277</a:t>
            </a:r>
            <a:r>
              <a:rPr lang="en-GB" sz="1000" dirty="0"/>
              <a:t>.</a:t>
            </a:r>
            <a:endParaRPr lang="en-US" sz="1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35A0691-0D41-CC49-8743-46B0B384DAAA}"/>
              </a:ext>
            </a:extLst>
          </p:cNvPr>
          <p:cNvSpPr/>
          <p:nvPr/>
        </p:nvSpPr>
        <p:spPr>
          <a:xfrm>
            <a:off x="4786987" y="974912"/>
            <a:ext cx="3155151" cy="35439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C7DA8E5-B58C-0F44-9118-C944A57EC9DB}"/>
              </a:ext>
            </a:extLst>
          </p:cNvPr>
          <p:cNvSpPr txBox="1"/>
          <p:nvPr/>
        </p:nvSpPr>
        <p:spPr>
          <a:xfrm>
            <a:off x="229049" y="588586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Urban evolution model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3B141C-6C03-5F49-A773-14AB3CF9E067}"/>
              </a:ext>
            </a:extLst>
          </p:cNvPr>
          <p:cNvSpPr txBox="1"/>
          <p:nvPr/>
        </p:nvSpPr>
        <p:spPr>
          <a:xfrm>
            <a:off x="145342" y="6251535"/>
            <a:ext cx="4602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/>
              <a:t>Raimbault</a:t>
            </a:r>
            <a:r>
              <a:rPr lang="en-GB" sz="1000" dirty="0"/>
              <a:t>, J. (2020). A model of urban evolution based on innovation diffusion.</a:t>
            </a:r>
          </a:p>
          <a:p>
            <a:r>
              <a:rPr lang="en-GB" sz="1000" i="1" dirty="0"/>
              <a:t>Artificial Life Conference Proceedings </a:t>
            </a:r>
            <a:r>
              <a:rPr lang="en-GB" sz="1000" dirty="0"/>
              <a:t>2020 NO. 32, 500-508</a:t>
            </a:r>
            <a:endParaRPr lang="en-US" sz="10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8669EFC-850E-E643-B5CD-B25F1A715F85}"/>
              </a:ext>
            </a:extLst>
          </p:cNvPr>
          <p:cNvSpPr/>
          <p:nvPr/>
        </p:nvSpPr>
        <p:spPr>
          <a:xfrm>
            <a:off x="186410" y="4215159"/>
            <a:ext cx="4483267" cy="25201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F47430-83FF-8C4D-9F53-4FDA674551B5}"/>
              </a:ext>
            </a:extLst>
          </p:cNvPr>
          <p:cNvSpPr/>
          <p:nvPr/>
        </p:nvSpPr>
        <p:spPr>
          <a:xfrm>
            <a:off x="186409" y="974912"/>
            <a:ext cx="4483268" cy="31565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DE2A76-DB25-0042-BDA2-9A3370DB37CD}"/>
              </a:ext>
            </a:extLst>
          </p:cNvPr>
          <p:cNvSpPr txBox="1"/>
          <p:nvPr/>
        </p:nvSpPr>
        <p:spPr>
          <a:xfrm>
            <a:off x="172771" y="3277037"/>
            <a:ext cx="33727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Multi-modeling urban growth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9D64F9-83C3-2C4C-83BB-20432268BA2A}"/>
              </a:ext>
            </a:extLst>
          </p:cNvPr>
          <p:cNvSpPr txBox="1"/>
          <p:nvPr/>
        </p:nvSpPr>
        <p:spPr>
          <a:xfrm>
            <a:off x="186409" y="3603682"/>
            <a:ext cx="44127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err="1"/>
              <a:t>Raimbault</a:t>
            </a:r>
            <a:r>
              <a:rPr lang="en-GB" sz="1000" dirty="0"/>
              <a:t>, J., Denis, E., </a:t>
            </a:r>
            <a:r>
              <a:rPr lang="en-GB" sz="1000" dirty="0" err="1"/>
              <a:t>Pumain</a:t>
            </a:r>
            <a:r>
              <a:rPr lang="en-GB" sz="1000" dirty="0"/>
              <a:t>, D. (2020) Empowering Urban Governance through Urban Science: Multi-Scale Dynamics of Urban Systems Worldwide. </a:t>
            </a:r>
            <a:r>
              <a:rPr lang="en-GB" sz="1000" i="1" dirty="0"/>
              <a:t>Sustainability</a:t>
            </a:r>
            <a:r>
              <a:rPr lang="en-GB" sz="1000" dirty="0"/>
              <a:t>, </a:t>
            </a:r>
            <a:r>
              <a:rPr lang="en-GB" sz="1000" i="1" dirty="0"/>
              <a:t>12</a:t>
            </a:r>
            <a:r>
              <a:rPr lang="en-GB" sz="1000" dirty="0"/>
              <a:t>, 5954.</a:t>
            </a:r>
            <a:endParaRPr lang="en-US" sz="1000" dirty="0"/>
          </a:p>
        </p:txBody>
      </p:sp>
      <p:pic>
        <p:nvPicPr>
          <p:cNvPr id="42" name="Picture 41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E44C5C12-3B7D-6C4E-8464-67B8A67425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49" y="1041603"/>
            <a:ext cx="4270967" cy="2177955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88B0F173-BCAB-3945-8511-A2383A72317D}"/>
              </a:ext>
            </a:extLst>
          </p:cNvPr>
          <p:cNvSpPr/>
          <p:nvPr/>
        </p:nvSpPr>
        <p:spPr>
          <a:xfrm>
            <a:off x="4786986" y="4585548"/>
            <a:ext cx="7328267" cy="21515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 descr="Diagram&#10;&#10;Description automatically generated">
            <a:extLst>
              <a:ext uri="{FF2B5EF4-FFF2-40B4-BE49-F238E27FC236}">
                <a16:creationId xmlns:a16="http://schemas.microsoft.com/office/drawing/2014/main" id="{DFB31C09-764C-2A48-8401-C5E51D06A1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366" y="4741655"/>
            <a:ext cx="2565940" cy="185215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96F427B-8E80-7342-ABEE-92881B98B2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260" y="4741655"/>
            <a:ext cx="2539994" cy="1833425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99ED029-E448-BC42-AAEA-52A4939A3AF5}"/>
              </a:ext>
            </a:extLst>
          </p:cNvPr>
          <p:cNvSpPr txBox="1"/>
          <p:nvPr/>
        </p:nvSpPr>
        <p:spPr>
          <a:xfrm>
            <a:off x="4734441" y="464933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Urban firm networks</a:t>
            </a:r>
          </a:p>
          <a:p>
            <a:r>
              <a:rPr lang="en-US" dirty="0"/>
              <a:t>generative model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1F3D9B0-F31E-5540-998D-EFD5DD8C6096}"/>
              </a:ext>
            </a:extLst>
          </p:cNvPr>
          <p:cNvSpPr txBox="1"/>
          <p:nvPr/>
        </p:nvSpPr>
        <p:spPr>
          <a:xfrm>
            <a:off x="4786987" y="5373722"/>
            <a:ext cx="21803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err="1"/>
              <a:t>Raimbault</a:t>
            </a:r>
            <a:r>
              <a:rPr lang="en-GB" sz="1000" dirty="0"/>
              <a:t>, J., </a:t>
            </a:r>
            <a:r>
              <a:rPr lang="en-GB" sz="1000" dirty="0" err="1"/>
              <a:t>Zdanowska</a:t>
            </a:r>
            <a:r>
              <a:rPr lang="en-GB" sz="1000" dirty="0"/>
              <a:t>, N., </a:t>
            </a:r>
            <a:r>
              <a:rPr lang="en-GB" sz="1000" dirty="0" err="1"/>
              <a:t>Arcaute</a:t>
            </a:r>
            <a:r>
              <a:rPr lang="en-GB" sz="1000" dirty="0"/>
              <a:t>, E. (2020). </a:t>
            </a:r>
            <a:r>
              <a:rPr lang="en-GB" sz="1000" dirty="0" err="1"/>
              <a:t>Modeling</a:t>
            </a:r>
            <a:r>
              <a:rPr lang="en-GB" sz="1000" dirty="0"/>
              <a:t> growth of urban firm networks. </a:t>
            </a:r>
            <a:r>
              <a:rPr lang="en-GB" sz="1000" i="1" dirty="0" err="1"/>
              <a:t>arXiv</a:t>
            </a:r>
            <a:r>
              <a:rPr lang="en-GB" sz="1000" i="1" dirty="0"/>
              <a:t> preprint arXiv:2009.05528</a:t>
            </a:r>
            <a:r>
              <a:rPr lang="en-GB" sz="1000" dirty="0"/>
              <a:t>.</a:t>
            </a:r>
          </a:p>
          <a:p>
            <a:endParaRPr lang="en-GB" sz="1000" dirty="0"/>
          </a:p>
          <a:p>
            <a:r>
              <a:rPr lang="en-GB" sz="1000" i="1" dirty="0"/>
              <a:t>Presented at </a:t>
            </a:r>
            <a:r>
              <a:rPr lang="en-GB" sz="1000" i="1" dirty="0" err="1"/>
              <a:t>NetSci</a:t>
            </a:r>
            <a:r>
              <a:rPr lang="en-GB" sz="1000" i="1" dirty="0"/>
              <a:t> 2020.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312945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60"/>
    </mc:Choice>
    <mc:Fallback xmlns="">
      <p:transition spd="slow" advTm="5346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2561BBDE-8490-4A34-8548-EF55A5485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884" y="1303166"/>
            <a:ext cx="2405794" cy="15323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BA7868-1A9A-4919-98D8-64291BA5D18E}"/>
              </a:ext>
            </a:extLst>
          </p:cNvPr>
          <p:cNvSpPr txBox="1"/>
          <p:nvPr/>
        </p:nvSpPr>
        <p:spPr>
          <a:xfrm>
            <a:off x="203592" y="1005605"/>
            <a:ext cx="482560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Arial"/>
              </a:rPr>
              <a:t>Spatial sensitivity analysis and synthetic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8B5811-055E-494B-9C47-A4EBCEA8670F}"/>
              </a:ext>
            </a:extLst>
          </p:cNvPr>
          <p:cNvSpPr txBox="1"/>
          <p:nvPr/>
        </p:nvSpPr>
        <p:spPr>
          <a:xfrm>
            <a:off x="5099383" y="976620"/>
            <a:ext cx="66000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Model integration and coupling in HPC workflow engines</a:t>
            </a:r>
          </a:p>
        </p:txBody>
      </p:sp>
      <p:pic>
        <p:nvPicPr>
          <p:cNvPr id="14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93D7B0A0-742D-4727-8354-DB5F653A4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424" y="1332722"/>
            <a:ext cx="2967963" cy="828243"/>
          </a:xfrm>
          <a:prstGeom prst="rect">
            <a:avLst/>
          </a:prstGeom>
        </p:spPr>
      </p:pic>
      <p:pic>
        <p:nvPicPr>
          <p:cNvPr id="16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57FEB2D9-E9DD-4901-AE86-8E3F79C7A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9981" y="1413902"/>
            <a:ext cx="3320529" cy="67442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B406F86-AC0F-42F8-9B5B-E7001A41E0A3}"/>
              </a:ext>
            </a:extLst>
          </p:cNvPr>
          <p:cNvSpPr/>
          <p:nvPr/>
        </p:nvSpPr>
        <p:spPr>
          <a:xfrm>
            <a:off x="203592" y="1030381"/>
            <a:ext cx="4825608" cy="57049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68C963AC-1CFE-F549-9EF4-341578388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7124"/>
            <a:ext cx="12065863" cy="788092"/>
          </a:xfrm>
        </p:spPr>
        <p:txBody>
          <a:bodyPr/>
          <a:lstStyle/>
          <a:p>
            <a:r>
              <a:rPr lang="en-US" dirty="0"/>
              <a:t>Model coupling and validation with high-performance computing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DB0019-B4F8-C648-A53C-BC3C2A17DCBC}"/>
              </a:ext>
            </a:extLst>
          </p:cNvPr>
          <p:cNvSpPr txBox="1"/>
          <p:nvPr/>
        </p:nvSpPr>
        <p:spPr>
          <a:xfrm>
            <a:off x="167367" y="2813831"/>
            <a:ext cx="48256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err="1"/>
              <a:t>Raimbault</a:t>
            </a:r>
            <a:r>
              <a:rPr lang="en-GB" sz="1000" dirty="0"/>
              <a:t>, J., </a:t>
            </a:r>
            <a:r>
              <a:rPr lang="en-GB" sz="1000" dirty="0" err="1"/>
              <a:t>Cottineau</a:t>
            </a:r>
            <a:r>
              <a:rPr lang="en-GB" sz="1000" dirty="0"/>
              <a:t>, C., Le </a:t>
            </a:r>
            <a:r>
              <a:rPr lang="en-GB" sz="1000" dirty="0" err="1"/>
              <a:t>Texier</a:t>
            </a:r>
            <a:r>
              <a:rPr lang="en-GB" sz="1000" dirty="0"/>
              <a:t>, M., Le </a:t>
            </a:r>
            <a:r>
              <a:rPr lang="en-GB" sz="1000" dirty="0" err="1"/>
              <a:t>Nechet</a:t>
            </a:r>
            <a:r>
              <a:rPr lang="en-GB" sz="1000" dirty="0"/>
              <a:t>, F., </a:t>
            </a:r>
            <a:r>
              <a:rPr lang="en-GB" sz="1000" dirty="0" err="1"/>
              <a:t>Reuillon</a:t>
            </a:r>
            <a:r>
              <a:rPr lang="en-GB" sz="1000" dirty="0"/>
              <a:t>, R. (2019). Space Matters: Extending Sensitivity Analysis to Initial Spatial Conditions in </a:t>
            </a:r>
            <a:r>
              <a:rPr lang="en-GB" sz="1000" dirty="0" err="1"/>
              <a:t>Geosimulation</a:t>
            </a:r>
            <a:r>
              <a:rPr lang="en-GB" sz="1000" dirty="0"/>
              <a:t> Models. </a:t>
            </a:r>
            <a:r>
              <a:rPr lang="en-GB" sz="1000" i="1" dirty="0"/>
              <a:t>Journal of Artificial Societies and Social Simulation</a:t>
            </a:r>
            <a:r>
              <a:rPr lang="en-GB" sz="1000" dirty="0"/>
              <a:t>, </a:t>
            </a:r>
            <a:r>
              <a:rPr lang="en-GB" sz="1000" i="1" dirty="0"/>
              <a:t>22</a:t>
            </a:r>
            <a:r>
              <a:rPr lang="en-GB" sz="1000" dirty="0"/>
              <a:t>(4).</a:t>
            </a:r>
            <a:endParaRPr lang="en-US" sz="1000" dirty="0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1D5F088-B720-D94B-8960-36787B86F7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118" y="2193674"/>
            <a:ext cx="2835278" cy="1747550"/>
          </a:xfrm>
          <a:prstGeom prst="rect">
            <a:avLst/>
          </a:prstGeom>
        </p:spPr>
      </p:pic>
      <p:pic>
        <p:nvPicPr>
          <p:cNvPr id="21" name="Picture 20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41E115CE-EBBD-964B-9EA5-252A98A6B9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142" y="5280255"/>
            <a:ext cx="2835278" cy="13545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6A64E70-EA49-2544-B734-4E7B7389B31F}"/>
              </a:ext>
            </a:extLst>
          </p:cNvPr>
          <p:cNvSpPr txBox="1"/>
          <p:nvPr/>
        </p:nvSpPr>
        <p:spPr>
          <a:xfrm>
            <a:off x="148846" y="5824191"/>
            <a:ext cx="2431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err="1"/>
              <a:t>Raimbault</a:t>
            </a:r>
            <a:r>
              <a:rPr lang="en-GB" sz="1000" dirty="0"/>
              <a:t>, J. (2019). Second-order control of complex systems with correlated synthetic data. </a:t>
            </a:r>
            <a:r>
              <a:rPr lang="en-GB" sz="1000" i="1" dirty="0"/>
              <a:t>Complex Adaptive Systems </a:t>
            </a:r>
            <a:r>
              <a:rPr lang="en-GB" sz="1000" i="1" dirty="0" err="1"/>
              <a:t>Modeling</a:t>
            </a:r>
            <a:r>
              <a:rPr lang="en-GB" sz="1000" dirty="0"/>
              <a:t>, </a:t>
            </a:r>
            <a:r>
              <a:rPr lang="en-GB" sz="1000" i="1" dirty="0"/>
              <a:t>7</a:t>
            </a:r>
            <a:r>
              <a:rPr lang="en-GB" sz="1000" dirty="0"/>
              <a:t>(1), 1-19.</a:t>
            </a:r>
            <a:endParaRPr 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193302-86B6-B941-BA09-B1D0C376E813}"/>
              </a:ext>
            </a:extLst>
          </p:cNvPr>
          <p:cNvSpPr txBox="1"/>
          <p:nvPr/>
        </p:nvSpPr>
        <p:spPr>
          <a:xfrm>
            <a:off x="167367" y="3421147"/>
            <a:ext cx="4739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err="1"/>
              <a:t>Raimbault</a:t>
            </a:r>
            <a:r>
              <a:rPr lang="en-GB" sz="1000" dirty="0"/>
              <a:t>, J., Perret, J., &amp; </a:t>
            </a:r>
            <a:r>
              <a:rPr lang="en-GB" sz="1000" dirty="0" err="1"/>
              <a:t>Reuillon</a:t>
            </a:r>
            <a:r>
              <a:rPr lang="en-GB" sz="1000" dirty="0"/>
              <a:t>, R. (2020). A </a:t>
            </a:r>
            <a:r>
              <a:rPr lang="en-GB" sz="1000" dirty="0" err="1"/>
              <a:t>scala</a:t>
            </a:r>
            <a:r>
              <a:rPr lang="en-GB" sz="1000" dirty="0"/>
              <a:t> library for spatial sensitivity analysis. </a:t>
            </a:r>
            <a:r>
              <a:rPr lang="en-GB" sz="1000" i="1" dirty="0"/>
              <a:t>GISRUK 2020 Proceedings, 32.</a:t>
            </a:r>
            <a:endParaRPr lang="en-US" sz="1000" dirty="0"/>
          </a:p>
        </p:txBody>
      </p:sp>
      <p:pic>
        <p:nvPicPr>
          <p:cNvPr id="27" name="Picture 26" descr="Background pattern&#10;&#10;Description automatically generated">
            <a:extLst>
              <a:ext uri="{FF2B5EF4-FFF2-40B4-BE49-F238E27FC236}">
                <a16:creationId xmlns:a16="http://schemas.microsoft.com/office/drawing/2014/main" id="{A046BB1A-FBA6-1A45-9C2F-9057F15B96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13" y="3901494"/>
            <a:ext cx="1849668" cy="1849668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077058A-136A-454D-ACB1-7F03D2ED5C6D}"/>
              </a:ext>
            </a:extLst>
          </p:cNvPr>
          <p:cNvCxnSpPr>
            <a:cxnSpLocks/>
          </p:cNvCxnSpPr>
          <p:nvPr/>
        </p:nvCxnSpPr>
        <p:spPr>
          <a:xfrm>
            <a:off x="257912" y="3851099"/>
            <a:ext cx="470294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 descr="Qr code&#10;&#10;Description automatically generated">
            <a:extLst>
              <a:ext uri="{FF2B5EF4-FFF2-40B4-BE49-F238E27FC236}">
                <a16:creationId xmlns:a16="http://schemas.microsoft.com/office/drawing/2014/main" id="{448F5BCF-96A6-BF45-9EA8-945343C4A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660" y="4183873"/>
            <a:ext cx="2786814" cy="128021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5B07CC7-E49B-AA4F-9E52-06ACBE56D194}"/>
              </a:ext>
            </a:extLst>
          </p:cNvPr>
          <p:cNvSpPr txBox="1"/>
          <p:nvPr/>
        </p:nvSpPr>
        <p:spPr>
          <a:xfrm>
            <a:off x="2450613" y="5554834"/>
            <a:ext cx="2455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err="1"/>
              <a:t>Raimbault</a:t>
            </a:r>
            <a:r>
              <a:rPr lang="en-GB" sz="1000" dirty="0"/>
              <a:t>, J., Perret, J. (2019). Generating urban morphologies at large scales. In </a:t>
            </a:r>
            <a:r>
              <a:rPr lang="en-GB" sz="1000" i="1" dirty="0"/>
              <a:t>Artificial Life Conference Proceedings</a:t>
            </a:r>
            <a:r>
              <a:rPr lang="en-GB" sz="1000" dirty="0"/>
              <a:t> (pp. 179-186).</a:t>
            </a:r>
            <a:endParaRPr lang="en-US" sz="1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32FCBF9-E70E-484B-8637-DB280CAA4958}"/>
              </a:ext>
            </a:extLst>
          </p:cNvPr>
          <p:cNvSpPr/>
          <p:nvPr/>
        </p:nvSpPr>
        <p:spPr>
          <a:xfrm>
            <a:off x="5119892" y="1030381"/>
            <a:ext cx="6923262" cy="57049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93A148-1FEA-2A4E-803F-1876A5837B08}"/>
              </a:ext>
            </a:extLst>
          </p:cNvPr>
          <p:cNvSpPr txBox="1"/>
          <p:nvPr/>
        </p:nvSpPr>
        <p:spPr>
          <a:xfrm>
            <a:off x="8265622" y="2538365"/>
            <a:ext cx="3670822" cy="1236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Workflow engine integration</a:t>
            </a:r>
          </a:p>
          <a:p>
            <a:r>
              <a:rPr lang="en-US" i="1" dirty="0"/>
              <a:t>providing </a:t>
            </a:r>
            <a:r>
              <a:rPr lang="en-US" i="1" dirty="0" err="1"/>
              <a:t>OpenMOLE</a:t>
            </a:r>
            <a:r>
              <a:rPr lang="en-US" i="1" dirty="0"/>
              <a:t> model validation methods</a:t>
            </a:r>
          </a:p>
          <a:p>
            <a:r>
              <a:rPr lang="en-US" i="1" dirty="0"/>
              <a:t>to the DAFNI infrastructure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187867-4CF0-4A40-9761-0F12E5960AA6}"/>
              </a:ext>
            </a:extLst>
          </p:cNvPr>
          <p:cNvSpPr txBox="1"/>
          <p:nvPr/>
        </p:nvSpPr>
        <p:spPr>
          <a:xfrm>
            <a:off x="8181093" y="4448859"/>
            <a:ext cx="38398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Model coupling: building a four-stage transportation model by coupling </a:t>
            </a:r>
            <a:r>
              <a:rPr lang="en-US" i="1" dirty="0" err="1"/>
              <a:t>MATSim</a:t>
            </a:r>
            <a:r>
              <a:rPr lang="en-US" i="1" dirty="0"/>
              <a:t> (transport), SPENSER (population), QUANT (Spatial interactions) with application to health indicators in public transport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8D77653-3069-7C4A-B26F-80B17460A3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142" y="4211153"/>
            <a:ext cx="2835278" cy="968613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F0A800F-F433-5047-8AEF-B97B802F1D5E}"/>
              </a:ext>
            </a:extLst>
          </p:cNvPr>
          <p:cNvCxnSpPr>
            <a:cxnSpLocks/>
          </p:cNvCxnSpPr>
          <p:nvPr/>
        </p:nvCxnSpPr>
        <p:spPr>
          <a:xfrm>
            <a:off x="5245339" y="4075007"/>
            <a:ext cx="6672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030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460"/>
    </mc:Choice>
    <mc:Fallback>
      <p:transition spd="slow" advTm="5346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Custom Design 15">
      <a:dk1>
        <a:srgbClr val="000000"/>
      </a:dk1>
      <a:lt1>
        <a:srgbClr val="FFFFFF"/>
      </a:lt1>
      <a:dk2>
        <a:srgbClr val="52425B"/>
      </a:dk2>
      <a:lt2>
        <a:srgbClr val="808080"/>
      </a:lt2>
      <a:accent1>
        <a:srgbClr val="7FA1AC"/>
      </a:accent1>
      <a:accent2>
        <a:srgbClr val="911853"/>
      </a:accent2>
      <a:accent3>
        <a:srgbClr val="FFFFFF"/>
      </a:accent3>
      <a:accent4>
        <a:srgbClr val="000000"/>
      </a:accent4>
      <a:accent5>
        <a:srgbClr val="C0CDD2"/>
      </a:accent5>
      <a:accent6>
        <a:srgbClr val="83154A"/>
      </a:accent6>
      <a:hlink>
        <a:srgbClr val="4B4620"/>
      </a:hlink>
      <a:folHlink>
        <a:srgbClr val="B25D86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4">
        <a:dk1>
          <a:srgbClr val="000000"/>
        </a:dk1>
        <a:lt1>
          <a:srgbClr val="FFFFFF"/>
        </a:lt1>
        <a:dk2>
          <a:srgbClr val="004359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5">
        <a:dk1>
          <a:srgbClr val="000000"/>
        </a:dk1>
        <a:lt1>
          <a:srgbClr val="FFFFFF"/>
        </a:lt1>
        <a:dk2>
          <a:srgbClr val="52425B"/>
        </a:dk2>
        <a:lt2>
          <a:srgbClr val="808080"/>
        </a:lt2>
        <a:accent1>
          <a:srgbClr val="7FA1AC"/>
        </a:accent1>
        <a:accent2>
          <a:srgbClr val="911853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83154A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</TotalTime>
  <Words>370</Words>
  <Application>Microsoft Macintosh PowerPoint</Application>
  <PresentationFormat>Widescreen</PresentationFormat>
  <Paragraphs>26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Custom Design</vt:lpstr>
      <vt:lpstr>Evolutionary approach to systems of cities</vt:lpstr>
      <vt:lpstr>Model coupling and validation with high-performance computing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Raimbault, Juste</cp:lastModifiedBy>
  <cp:revision>214</cp:revision>
  <dcterms:created xsi:type="dcterms:W3CDTF">2020-10-02T20:48:46Z</dcterms:created>
  <dcterms:modified xsi:type="dcterms:W3CDTF">2020-12-07T09:50:56Z</dcterms:modified>
</cp:coreProperties>
</file>